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74" r:id="rId5"/>
    <p:sldId id="268" r:id="rId6"/>
    <p:sldId id="271" r:id="rId7"/>
    <p:sldId id="262" r:id="rId8"/>
    <p:sldId id="276" r:id="rId9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46F890A9-2807-4EBB-B81D-B2AA78EC7F39}" styleName="Estilo oscuro 2 - Énfasis 5/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6000" autoAdjust="0"/>
  </p:normalViewPr>
  <p:slideViewPr>
    <p:cSldViewPr snapToGrid="0">
      <p:cViewPr varScale="1">
        <p:scale>
          <a:sx n="109" d="100"/>
          <a:sy n="109" d="100"/>
        </p:scale>
        <p:origin x="6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D89CC1-75BF-4FCF-9DD9-4C50FDB4337D}" type="datetimeFigureOut">
              <a:rPr lang="es-EC" smtClean="0"/>
              <a:t>7/8/2023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62F1C4-FB12-49A7-9D56-0D662F3EA12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07805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62F1C4-FB12-49A7-9D56-0D662F3EA12B}" type="slidenum">
              <a:rPr lang="es-EC" smtClean="0"/>
              <a:t>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32697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62F1C4-FB12-49A7-9D56-0D662F3EA12B}" type="slidenum">
              <a:rPr lang="es-EC" smtClean="0"/>
              <a:t>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648214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62F1C4-FB12-49A7-9D56-0D662F3EA12B}" type="slidenum">
              <a:rPr lang="es-EC" smtClean="0"/>
              <a:t>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267412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49E01A-DEC0-3A16-CC3F-05FA65C60E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D8F8921-9E60-3E15-82A8-5FCD619830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A6158B9-5324-4B65-AE06-E7AC564D7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C7164-5066-46B2-9F93-DA5947371CC6}" type="datetimeFigureOut">
              <a:rPr lang="es-EC" smtClean="0"/>
              <a:t>7/8/2023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EDB3AD7-0265-A9F0-47AA-14B2767D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729D459-2CB3-A83F-7555-470932F80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74784-83D6-4248-9881-E735D45FEBC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60632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59F1CD-7A0E-6745-367C-F4507E517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B1FA194-941B-FCFF-5E24-121CE544D9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E64CC21-32FA-EF7C-1599-C4191DE95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C7164-5066-46B2-9F93-DA5947371CC6}" type="datetimeFigureOut">
              <a:rPr lang="es-EC" smtClean="0"/>
              <a:t>7/8/2023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FD2C1C5-6D28-B009-78B6-65230B75D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AE0AB79-F6B3-2D74-58EC-1AA88AA76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74784-83D6-4248-9881-E735D45FEBC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4869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4FC9E13-7C45-AADA-F3F0-F0DD66E8DC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6C6B433-C2DD-03D5-9EE9-BE7E26AFFB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7EE62A-DC58-C043-9046-A895B4641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C7164-5066-46B2-9F93-DA5947371CC6}" type="datetimeFigureOut">
              <a:rPr lang="es-EC" smtClean="0"/>
              <a:t>7/8/2023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9FA59AD-FDDF-FF46-7454-A629663A9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007F0A0-6524-D695-8179-0ED6CF9AB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74784-83D6-4248-9881-E735D45FEBC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615663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69DC5DA2-D5CD-D981-0EDC-735E5588E9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576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387DB7-1675-7299-57A0-5594DC6E8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F644320-5877-7807-611D-0530AC04A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FF6EB41-B94C-CEC0-E759-24C345E6D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C7164-5066-46B2-9F93-DA5947371CC6}" type="datetimeFigureOut">
              <a:rPr lang="es-EC" smtClean="0"/>
              <a:t>7/8/2023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E66901-7E61-0D39-4BD2-4A97DD5E4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F4B61B6-6ADF-D151-B1F1-187396E7E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74784-83D6-4248-9881-E735D45FEBC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03524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DB8D2E-8E28-8857-2D1C-0486B3DAB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A04A4C4-BCFA-41FC-E3D7-EAB1B17D78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A360396-49F4-66AF-0DB7-F864BDE2B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C7164-5066-46B2-9F93-DA5947371CC6}" type="datetimeFigureOut">
              <a:rPr lang="es-EC" smtClean="0"/>
              <a:t>7/8/2023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F2D6A10-D05F-293D-994E-A0C2E17E6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462E9FF-464C-EA10-86C3-45BF1F3BC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74784-83D6-4248-9881-E735D45FEBC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34213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3EFA12-E6EC-D588-0AC0-B3899E153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EF3B9FE-2B89-2BC2-C91C-A5606F03BD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EDD8388-7336-C33A-DBC7-30065E44E7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295A6DC-5862-836E-63E0-DD7CA6482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C7164-5066-46B2-9F93-DA5947371CC6}" type="datetimeFigureOut">
              <a:rPr lang="es-EC" smtClean="0"/>
              <a:t>7/8/2023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71A34CF-A0BF-C65B-6937-43E5261DE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6BCE3D2-8DB4-D7DA-7ED0-5B7455D5B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74784-83D6-4248-9881-E735D45FEBC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15881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638C9D-CD6E-BB40-5F76-E61AB5475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BF06AF1-2877-C0A5-1CE2-ECFDF67DC2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DDFA5A2-26B6-03D7-2A89-22070E3ED9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69FF380-9012-1E46-D605-5345A6E05B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CC952AB-E871-025C-104C-0C01EF3893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3AA5C94-99F0-8D86-EE16-C659BBD08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C7164-5066-46B2-9F93-DA5947371CC6}" type="datetimeFigureOut">
              <a:rPr lang="es-EC" smtClean="0"/>
              <a:t>7/8/2023</a:t>
            </a:fld>
            <a:endParaRPr lang="es-EC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F1F7C1D-7879-1A5E-EBFF-4A0DF9A53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A9679C4-307D-5618-07C7-C83E59D84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74784-83D6-4248-9881-E735D45FEBC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67821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F52FBF-1CF2-97A3-B950-C35C0E6A9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8FE82F2-AFB0-28E2-D689-609E7A58E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C7164-5066-46B2-9F93-DA5947371CC6}" type="datetimeFigureOut">
              <a:rPr lang="es-EC" smtClean="0"/>
              <a:t>7/8/2023</a:t>
            </a:fld>
            <a:endParaRPr lang="es-EC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7931433-720F-31BF-2F36-16E3FE7E5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73C7FDF-2392-E7E9-970D-9EFE2FF66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74784-83D6-4248-9881-E735D45FEBC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3634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E459A4F-FC81-5A5B-F2F9-73FE85739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C7164-5066-46B2-9F93-DA5947371CC6}" type="datetimeFigureOut">
              <a:rPr lang="es-EC" smtClean="0"/>
              <a:t>7/8/2023</a:t>
            </a:fld>
            <a:endParaRPr lang="es-EC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35FCB46-8612-C28A-32B7-2D175E8C5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1463240-4A7E-DD3C-969B-D88318FF5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74784-83D6-4248-9881-E735D45FEBC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14660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C421C1-5C31-6A16-B0F6-CCA6641B5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326D7D8-8AEC-0751-4F08-142631FE3E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93E5441-7E76-EF57-ECA5-CA81207F79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2F4E563-6CD8-5F28-FDB8-63E1B0F04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C7164-5066-46B2-9F93-DA5947371CC6}" type="datetimeFigureOut">
              <a:rPr lang="es-EC" smtClean="0"/>
              <a:t>7/8/2023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DA93E59-2EAE-5218-17E2-CDD81B820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96E5BBC-A28D-5BC2-54D5-9DE644DD7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74784-83D6-4248-9881-E735D45FEBC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69906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66C3CB-0726-0947-807D-410A23EE0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7E79647-CE21-696B-B716-6068C9FD87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2FC3E3F-6A5D-802F-92CC-5B060EE6C9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EB1CB6F-040F-6E64-2681-AD52A185C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C7164-5066-46B2-9F93-DA5947371CC6}" type="datetimeFigureOut">
              <a:rPr lang="es-EC" smtClean="0"/>
              <a:t>7/8/2023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B36410C-8F84-C6C9-F3A6-1C38010D6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550F101-6004-818A-CC32-8F816C084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74784-83D6-4248-9881-E735D45FEBC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26184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C221937-9C5F-6BF2-403A-FB2CE68D8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DD3C54B-86EB-DA68-EB97-6ABD93ED4F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DB30C6F-DA8F-AE99-4B71-3450E0A015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CC7164-5066-46B2-9F93-DA5947371CC6}" type="datetimeFigureOut">
              <a:rPr lang="es-EC" smtClean="0"/>
              <a:t>7/8/2023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BD33071-7935-0A54-CE90-F4DCB307CD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9F278F9-9889-3DA3-DFDB-9F21A2576C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274784-83D6-4248-9881-E735D45FEBC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19830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3DC7541-F0DD-D35F-70B2-5A8A0F248C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6790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eportes para Discapacitados&quot; en la Comunidad Valenciana ⇨【TOP 2020】 -  Información de interés sobre diversidad funcional, salud y bienestar">
            <a:extLst>
              <a:ext uri="{FF2B5EF4-FFF2-40B4-BE49-F238E27FC236}">
                <a16:creationId xmlns:a16="http://schemas.microsoft.com/office/drawing/2014/main" id="{8B00E444-9D60-02F3-F516-E13B94C94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033" y="888023"/>
            <a:ext cx="8002955" cy="450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CC18266-9087-F955-46DA-D7DF69E50D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9D31D54-3070-3F61-2795-5660338237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615B477D-9B0F-58B8-DBA7-E02378069B87}"/>
              </a:ext>
            </a:extLst>
          </p:cNvPr>
          <p:cNvSpPr txBox="1">
            <a:spLocks/>
          </p:cNvSpPr>
          <p:nvPr/>
        </p:nvSpPr>
        <p:spPr>
          <a:xfrm>
            <a:off x="705658" y="2091258"/>
            <a:ext cx="2790717" cy="45184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2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GRUPOS DE</a:t>
            </a:r>
            <a:r>
              <a:rPr lang="es-EC" sz="32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 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20FE8816-9835-9BD1-88D4-A0422522EA6E}"/>
              </a:ext>
            </a:extLst>
          </p:cNvPr>
          <p:cNvSpPr txBox="1">
            <a:spLocks/>
          </p:cNvSpPr>
          <p:nvPr/>
        </p:nvSpPr>
        <p:spPr>
          <a:xfrm>
            <a:off x="480021" y="3854191"/>
            <a:ext cx="3084748" cy="5015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32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EN EL DMQ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6177968-823C-9DB8-AEB4-B5942BAAF71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23" y="2596258"/>
            <a:ext cx="4253472" cy="1232213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ED51BE51-7A1B-2C35-9D5C-65F10CE7EFDD}"/>
              </a:ext>
            </a:extLst>
          </p:cNvPr>
          <p:cNvSpPr txBox="1">
            <a:spLocks/>
          </p:cNvSpPr>
          <p:nvPr/>
        </p:nvSpPr>
        <p:spPr>
          <a:xfrm>
            <a:off x="659918" y="2582379"/>
            <a:ext cx="395095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b="1" dirty="0">
                <a:solidFill>
                  <a:schemeClr val="bg1"/>
                </a:solidFill>
                <a:latin typeface="Montserrat ExtraBold" pitchFamily="2" charset="77"/>
                <a:ea typeface="HGSMinchoE" panose="02020900000000000000" pitchFamily="18" charset="-128"/>
              </a:rPr>
              <a:t>ATENCIÓN</a:t>
            </a:r>
            <a:r>
              <a:rPr lang="es-EC" sz="2800" b="1" dirty="0">
                <a:solidFill>
                  <a:schemeClr val="bg1"/>
                </a:solidFill>
                <a:latin typeface="Montserrat ExtraBold" pitchFamily="2" charset="77"/>
                <a:ea typeface="HGSMinchoE" panose="02020900000000000000" pitchFamily="18" charset="-128"/>
              </a:rPr>
              <a:t> PRIORITARIA</a:t>
            </a:r>
            <a:endParaRPr lang="es-EC" sz="4000" b="1" dirty="0">
              <a:solidFill>
                <a:schemeClr val="bg1"/>
              </a:solidFill>
              <a:latin typeface="Montserrat ExtraBold" pitchFamily="2" charset="77"/>
              <a:ea typeface="HGSMinchoE" panose="02020900000000000000" pitchFamily="18" charset="-128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65C9AB4C-D06B-CC35-3B26-CC448EF651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793" y="6062407"/>
            <a:ext cx="2637829" cy="53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674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D7C50909-006E-F43F-1D85-44F9D3FDDB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43"/>
          <a:stretch/>
        </p:blipFill>
        <p:spPr>
          <a:xfrm>
            <a:off x="-1" y="62"/>
            <a:ext cx="6082837" cy="560063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D5225A0-FA87-8020-B981-23E9705E35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A6CEF1DB-78BF-1A4E-3CEF-467BDECBCD56}"/>
              </a:ext>
            </a:extLst>
          </p:cNvPr>
          <p:cNvSpPr txBox="1">
            <a:spLocks/>
          </p:cNvSpPr>
          <p:nvPr/>
        </p:nvSpPr>
        <p:spPr>
          <a:xfrm>
            <a:off x="6122127" y="185323"/>
            <a:ext cx="3737986" cy="1243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Base 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34D145E8-30DD-523F-D84E-96446133F34D}"/>
              </a:ext>
            </a:extLst>
          </p:cNvPr>
          <p:cNvSpPr txBox="1">
            <a:spLocks/>
          </p:cNvSpPr>
          <p:nvPr/>
        </p:nvSpPr>
        <p:spPr>
          <a:xfrm>
            <a:off x="6284513" y="1033043"/>
            <a:ext cx="2951702" cy="792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b="1" dirty="0">
                <a:solidFill>
                  <a:srgbClr val="75BBE9"/>
                </a:solidFill>
                <a:latin typeface="Montserrat" pitchFamily="2" charset="77"/>
                <a:ea typeface="HGSMinchoE" panose="02020900000000000000" pitchFamily="18" charset="-128"/>
              </a:rPr>
              <a:t>Legal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5952D46-78AB-B053-8606-6A8B94FC40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1497" y="6015440"/>
            <a:ext cx="2637829" cy="530395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83783D37-54EE-A030-438A-B40F0F69247B}"/>
              </a:ext>
            </a:extLst>
          </p:cNvPr>
          <p:cNvSpPr txBox="1"/>
          <p:nvPr/>
        </p:nvSpPr>
        <p:spPr>
          <a:xfrm>
            <a:off x="6281896" y="2672927"/>
            <a:ext cx="566877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algn="just">
              <a:defRPr>
                <a:solidFill>
                  <a:srgbClr val="222222"/>
                </a:solidFill>
                <a:latin typeface="Montserrat" panose="00000500000000000000" pitchFamily="2" charset="0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" sz="1400" dirty="0">
                <a:solidFill>
                  <a:schemeClr val="bg1">
                    <a:lumMod val="50000"/>
                  </a:schemeClr>
                </a:solidFill>
              </a:rPr>
              <a:t>LEY DEL DEPORTE, EDUCACIÓN FÍSICA Y RECREACIÓN.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" sz="1400" dirty="0"/>
          </a:p>
          <a:p>
            <a:r>
              <a:rPr lang="es-ES" sz="1400" dirty="0"/>
              <a:t>Art. 91.- Grupos de atención prioritaria.- El Gobierno Central y los gobiernos autónomos descentralizados programarán, planificarán, desarrollarán y ejecutarán actividades deportivas y recreativas que incluyan a los grupos de atención prioritaria, motivando al sector privado para el apoyo de estas actividades.</a:t>
            </a:r>
            <a:endParaRPr lang="en" sz="1400" dirty="0"/>
          </a:p>
        </p:txBody>
      </p:sp>
    </p:spTree>
    <p:extLst>
      <p:ext uri="{BB962C8B-B14F-4D97-AF65-F5344CB8AC3E}">
        <p14:creationId xmlns:p14="http://schemas.microsoft.com/office/powerpoint/2010/main" val="38619142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>
            <a:extLst>
              <a:ext uri="{FF2B5EF4-FFF2-40B4-BE49-F238E27FC236}">
                <a16:creationId xmlns:a16="http://schemas.microsoft.com/office/drawing/2014/main" id="{0C99D01A-FBA7-9DCB-0382-705479A6B3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4" r="28317"/>
          <a:stretch/>
        </p:blipFill>
        <p:spPr>
          <a:xfrm>
            <a:off x="5908684" y="1885921"/>
            <a:ext cx="1936394" cy="2854352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0715BC72-0AE8-5241-7557-F61DBFB1E9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5" r="25565"/>
          <a:stretch/>
        </p:blipFill>
        <p:spPr>
          <a:xfrm>
            <a:off x="4010685" y="1886997"/>
            <a:ext cx="1837839" cy="2854352"/>
          </a:xfrm>
          <a:prstGeom prst="rect">
            <a:avLst/>
          </a:prstGeom>
        </p:spPr>
      </p:pic>
      <p:pic>
        <p:nvPicPr>
          <p:cNvPr id="1026" name="Picture 2" descr="Se inauguró la pileta semiolímpica del Complejo Polideportivo « Cilsa">
            <a:extLst>
              <a:ext uri="{FF2B5EF4-FFF2-40B4-BE49-F238E27FC236}">
                <a16:creationId xmlns:a16="http://schemas.microsoft.com/office/drawing/2014/main" id="{6DB0F1CB-DF9F-2706-6142-BE990EA1EC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08"/>
          <a:stretch/>
        </p:blipFill>
        <p:spPr bwMode="auto">
          <a:xfrm>
            <a:off x="1476211" y="1887535"/>
            <a:ext cx="2486346" cy="2854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0FD0664-403B-41A3-A9FE-7A24D819A6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2710FB0-F37C-F6EC-0053-550F1B4F8343}"/>
              </a:ext>
            </a:extLst>
          </p:cNvPr>
          <p:cNvSpPr txBox="1">
            <a:spLocks/>
          </p:cNvSpPr>
          <p:nvPr/>
        </p:nvSpPr>
        <p:spPr>
          <a:xfrm>
            <a:off x="218807" y="0"/>
            <a:ext cx="506729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Infraestructura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EC1CF1C-5345-2E42-584D-F961277C24DA}"/>
              </a:ext>
            </a:extLst>
          </p:cNvPr>
          <p:cNvSpPr txBox="1"/>
          <p:nvPr/>
        </p:nvSpPr>
        <p:spPr>
          <a:xfrm>
            <a:off x="1022683" y="1154824"/>
            <a:ext cx="6822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marL="342900" indent="-342900">
              <a:buFont typeface="Arial" panose="020B0604020202020204" pitchFamily="34" charset="0"/>
              <a:buChar char="•"/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marL="0" indent="0" algn="just">
              <a:buNone/>
            </a:pPr>
            <a:r>
              <a:rPr lang="es-MX" sz="1600" dirty="0"/>
              <a:t>La infraestructura es incluyente cuando elimina barreras físicas las personas con movilidad reducida y puedan acceder y beneficiarse en igualdad de condiciones que las demás personas</a:t>
            </a:r>
            <a:endParaRPr lang="es-EC" sz="1600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BC49D591-5AEC-4B5B-9E21-2247310D8C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88923" y="240367"/>
            <a:ext cx="2637829" cy="530395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24D79FD1-024C-C37B-4FA8-AEFD70EA8A17}"/>
              </a:ext>
            </a:extLst>
          </p:cNvPr>
          <p:cNvSpPr txBox="1"/>
          <p:nvPr/>
        </p:nvSpPr>
        <p:spPr>
          <a:xfrm>
            <a:off x="8095509" y="2413355"/>
            <a:ext cx="282128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algn="just">
              <a:defRPr sz="1300">
                <a:solidFill>
                  <a:srgbClr val="5B5B5B"/>
                </a:solidFill>
                <a:latin typeface="Montserrat" pitchFamily="2" charset="77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1400" b="1" dirty="0">
                <a:solidFill>
                  <a:schemeClr val="bg1"/>
                </a:solidFill>
              </a:rPr>
              <a:t>Obras en ligas deportivas: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C" sz="14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C" sz="14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1400" b="1" dirty="0">
                <a:solidFill>
                  <a:schemeClr val="bg1"/>
                </a:solidFill>
              </a:rPr>
              <a:t>Piscinas inclusivas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1400" b="1" dirty="0">
                <a:solidFill>
                  <a:schemeClr val="bg1"/>
                </a:solidFill>
              </a:rPr>
              <a:t>Acceso universal (Rampas)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1400" b="1" dirty="0">
                <a:solidFill>
                  <a:schemeClr val="bg1"/>
                </a:solidFill>
              </a:rPr>
              <a:t>Baterías sanitarias de uso universal</a:t>
            </a:r>
          </a:p>
          <a:p>
            <a:endParaRPr lang="es-EC" sz="14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1400" b="1" dirty="0">
                <a:solidFill>
                  <a:schemeClr val="bg1"/>
                </a:solidFill>
              </a:rPr>
              <a:t>Camerinos con accesibilidad universal.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1400" b="1" dirty="0">
                <a:solidFill>
                  <a:schemeClr val="bg1"/>
                </a:solidFill>
              </a:rPr>
              <a:t>Infraestructura deportiva accesible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4BF1672-F822-910E-01C2-7D81542935A5}"/>
              </a:ext>
            </a:extLst>
          </p:cNvPr>
          <p:cNvSpPr txBox="1"/>
          <p:nvPr/>
        </p:nvSpPr>
        <p:spPr>
          <a:xfrm>
            <a:off x="676958" y="5118400"/>
            <a:ext cx="736872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indent="0">
              <a:buFont typeface="Arial" panose="020B0604020202020204" pitchFamily="34" charset="0"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algn="just"/>
            <a:r>
              <a:rPr lang="es-EC" sz="1400" dirty="0"/>
              <a:t>En la DMDR- CDMI se ha planificado en una segunda etapa intervenir en una piscina inclusiva.</a:t>
            </a:r>
          </a:p>
          <a:p>
            <a:pPr algn="just"/>
            <a:endParaRPr lang="es-EC" sz="1400" dirty="0"/>
          </a:p>
          <a:p>
            <a:pPr algn="just"/>
            <a:r>
              <a:rPr lang="es-EC" sz="1400" dirty="0"/>
              <a:t>Las obras realizadas en </a:t>
            </a:r>
            <a:r>
              <a:rPr lang="es-EC" sz="1400" b="1" dirty="0"/>
              <a:t>ligas deportivas </a:t>
            </a:r>
            <a:r>
              <a:rPr lang="es-EC" sz="1400" dirty="0"/>
              <a:t>por la DMDR tienen elementos para personas con movilidad reducida, como camerinos, baterías sanitarias y rampas.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497A0DE-5C9E-2DCB-7A22-6C9CBA1F8827}"/>
              </a:ext>
            </a:extLst>
          </p:cNvPr>
          <p:cNvSpPr txBox="1"/>
          <p:nvPr/>
        </p:nvSpPr>
        <p:spPr>
          <a:xfrm>
            <a:off x="1641846" y="4701035"/>
            <a:ext cx="23688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algn="just">
              <a:defRPr sz="1400" b="0" i="0">
                <a:solidFill>
                  <a:srgbClr val="4D5156"/>
                </a:solidFill>
                <a:effectLst/>
                <a:latin typeface="Montserrat" panose="00000500000000000000" pitchFamily="2" charset="0"/>
              </a:defRPr>
            </a:lvl1pPr>
          </a:lstStyle>
          <a:p>
            <a:r>
              <a:rPr lang="es-EC" sz="800" dirty="0">
                <a:solidFill>
                  <a:schemeClr val="bg2">
                    <a:lumMod val="25000"/>
                  </a:schemeClr>
                </a:solidFill>
              </a:rPr>
              <a:t>Piscina inclusiva. Polideportivo </a:t>
            </a:r>
            <a:r>
              <a:rPr lang="es-EC" sz="800" dirty="0" err="1">
                <a:solidFill>
                  <a:schemeClr val="bg2">
                    <a:lumMod val="25000"/>
                  </a:schemeClr>
                </a:solidFill>
              </a:rPr>
              <a:t>Cilsa</a:t>
            </a:r>
            <a:endParaRPr lang="es-EC" sz="8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1514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B624F609-2FF2-A9D2-7342-7BC4109DBB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97"/>
          <a:stretch/>
        </p:blipFill>
        <p:spPr bwMode="auto">
          <a:xfrm>
            <a:off x="4059171" y="378427"/>
            <a:ext cx="8110877" cy="4975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F7E204BF-530E-A579-CC75-C0CAAD80D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4945D8A3-C8A6-9574-A634-F8D1534034A6}"/>
              </a:ext>
            </a:extLst>
          </p:cNvPr>
          <p:cNvSpPr txBox="1">
            <a:spLocks/>
          </p:cNvSpPr>
          <p:nvPr/>
        </p:nvSpPr>
        <p:spPr>
          <a:xfrm>
            <a:off x="294568" y="378427"/>
            <a:ext cx="811087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32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Eventos Deportivos Masivos en Espacio Público</a:t>
            </a:r>
            <a:endParaRPr lang="es-EC" sz="2000" b="1" dirty="0">
              <a:solidFill>
                <a:srgbClr val="223F86"/>
              </a:solidFill>
              <a:latin typeface="Montserrat ExtraBold" pitchFamily="2" charset="77"/>
              <a:ea typeface="HGSMinchoE" panose="02020900000000000000" pitchFamily="18" charset="-128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2248BFB5-14B3-AF48-7119-A6817DE8DE6F}"/>
              </a:ext>
            </a:extLst>
          </p:cNvPr>
          <p:cNvSpPr txBox="1">
            <a:spLocks/>
          </p:cNvSpPr>
          <p:nvPr/>
        </p:nvSpPr>
        <p:spPr>
          <a:xfrm>
            <a:off x="294568" y="1298100"/>
            <a:ext cx="5991932" cy="9729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s-EC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rgbClr val="75BBE9"/>
                </a:solidFill>
                <a:latin typeface="Montserrat" pitchFamily="2" charset="77"/>
                <a:ea typeface="HGSMinchoE" panose="02020900000000000000" pitchFamily="18" charset="-128"/>
                <a:cs typeface="+mj-cs"/>
              </a:defRPr>
            </a:lvl1pPr>
          </a:lstStyle>
          <a:p>
            <a:r>
              <a:rPr lang="es-EC" dirty="0"/>
              <a:t>Carreras inclusivas</a:t>
            </a: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BB0EF3AF-F48D-6B9F-1721-3B5F2CC772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9318" y="258108"/>
            <a:ext cx="2637829" cy="530395"/>
          </a:xfrm>
          <a:prstGeom prst="rect">
            <a:avLst/>
          </a:prstGeom>
        </p:spPr>
      </p:pic>
      <p:sp>
        <p:nvSpPr>
          <p:cNvPr id="36" name="CuadroTexto 35">
            <a:extLst>
              <a:ext uri="{FF2B5EF4-FFF2-40B4-BE49-F238E27FC236}">
                <a16:creationId xmlns:a16="http://schemas.microsoft.com/office/drawing/2014/main" id="{021A25CB-4479-96AE-4C3C-A655C2A4E5D7}"/>
              </a:ext>
            </a:extLst>
          </p:cNvPr>
          <p:cNvSpPr txBox="1"/>
          <p:nvPr/>
        </p:nvSpPr>
        <p:spPr>
          <a:xfrm>
            <a:off x="10729303" y="5905691"/>
            <a:ext cx="15100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algn="just">
              <a:defRPr sz="1400">
                <a:solidFill>
                  <a:srgbClr val="5B5B5B"/>
                </a:solidFill>
                <a:latin typeface="Montserrat" pitchFamily="2" charset="77"/>
              </a:defRPr>
            </a:lvl1pPr>
          </a:lstStyle>
          <a:p>
            <a:pPr algn="r"/>
            <a:r>
              <a:rPr lang="es-EC" sz="1000" i="0" dirty="0">
                <a:solidFill>
                  <a:srgbClr val="1A202C"/>
                </a:solidFill>
                <a:effectLst/>
                <a:latin typeface="Montserrat" panose="00000500000000000000" pitchFamily="2" charset="0"/>
              </a:rPr>
              <a:t>Foto: Andrés Salazar</a:t>
            </a:r>
            <a:endParaRPr lang="es-EC" sz="500" dirty="0">
              <a:latin typeface="Montserrat" panose="00000500000000000000" pitchFamily="2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79B2296-5DA3-4472-3229-FF76B549C751}"/>
              </a:ext>
            </a:extLst>
          </p:cNvPr>
          <p:cNvSpPr txBox="1"/>
          <p:nvPr/>
        </p:nvSpPr>
        <p:spPr>
          <a:xfrm>
            <a:off x="272616" y="2035917"/>
            <a:ext cx="4604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indent="0">
              <a:buFont typeface="Arial" panose="020B0604020202020204" pitchFamily="34" charset="0"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200" b="1" dirty="0"/>
              <a:t>Giro de Italia</a:t>
            </a:r>
          </a:p>
          <a:p>
            <a:r>
              <a:rPr lang="es-EC" sz="1200" dirty="0"/>
              <a:t>Ciclismo de ruta 90km - 150km, 1.300 ciclistas </a:t>
            </a:r>
          </a:p>
          <a:p>
            <a:r>
              <a:rPr lang="es-EC" sz="1200" dirty="0"/>
              <a:t>$700.000,00 aprox. De movimiento económico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B7CD068-A130-0A95-4DF9-6C63660DB04B}"/>
              </a:ext>
            </a:extLst>
          </p:cNvPr>
          <p:cNvSpPr txBox="1"/>
          <p:nvPr/>
        </p:nvSpPr>
        <p:spPr>
          <a:xfrm>
            <a:off x="300035" y="2754750"/>
            <a:ext cx="4604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marL="285750" indent="-285750">
              <a:buFont typeface="Arial" panose="020B0604020202020204" pitchFamily="34" charset="0"/>
              <a:buChar char="•"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r>
              <a:rPr lang="es-EC" sz="1200" dirty="0"/>
              <a:t>Ruta de las Iglesias</a:t>
            </a:r>
          </a:p>
          <a:p>
            <a:pPr marL="0" indent="0">
              <a:buNone/>
            </a:pPr>
            <a:r>
              <a:rPr lang="es-EC" sz="1200" b="0" dirty="0"/>
              <a:t>Carrera pedestre 10km, 15.000 corredores $500.000,00 aprox. de movimiento económico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12F3B98-03E4-2C55-15B4-C6D291D2E9BA}"/>
              </a:ext>
            </a:extLst>
          </p:cNvPr>
          <p:cNvSpPr txBox="1"/>
          <p:nvPr/>
        </p:nvSpPr>
        <p:spPr>
          <a:xfrm>
            <a:off x="300035" y="3424572"/>
            <a:ext cx="4604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marL="285750" indent="-285750">
              <a:buFont typeface="Arial" panose="020B0604020202020204" pitchFamily="34" charset="0"/>
              <a:buChar char="•"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r>
              <a:rPr lang="es-EC" sz="1200" dirty="0"/>
              <a:t>Liga 10k</a:t>
            </a:r>
          </a:p>
          <a:p>
            <a:pPr marL="0" indent="0">
              <a:buNone/>
            </a:pPr>
            <a:r>
              <a:rPr lang="es-EC" sz="1200" b="0" dirty="0"/>
              <a:t>Carrera pedestre,  10km, 8.000 corredores, $200.000,00 aprox. de movimiento económico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23E4F06-807F-6CDA-D909-33303BFF3CD4}"/>
              </a:ext>
            </a:extLst>
          </p:cNvPr>
          <p:cNvSpPr txBox="1"/>
          <p:nvPr/>
        </p:nvSpPr>
        <p:spPr>
          <a:xfrm>
            <a:off x="300035" y="4102793"/>
            <a:ext cx="4604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marL="285750" indent="-285750">
              <a:buFont typeface="Arial" panose="020B0604020202020204" pitchFamily="34" charset="0"/>
              <a:buChar char="•"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r>
              <a:rPr lang="es-EC" sz="1200" dirty="0"/>
              <a:t>Gran Fondo Nueva York</a:t>
            </a:r>
          </a:p>
          <a:p>
            <a:pPr marL="0" indent="0">
              <a:buNone/>
            </a:pPr>
            <a:r>
              <a:rPr lang="pt-BR" sz="1200" b="0" dirty="0"/>
              <a:t>Marathon pedestre, 10km – 21km – 42km, 600 corredores. </a:t>
            </a:r>
            <a:r>
              <a:rPr lang="es-EC" sz="1200" b="0" dirty="0"/>
              <a:t>Ciclismo de ruta, 138km – 80km, 600 ciclistas, 200.000,00 aprox. De movimiento económico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51E677A-24D5-6C46-6FD8-5B72DBC0CED6}"/>
              </a:ext>
            </a:extLst>
          </p:cNvPr>
          <p:cNvSpPr txBox="1"/>
          <p:nvPr/>
        </p:nvSpPr>
        <p:spPr>
          <a:xfrm>
            <a:off x="300035" y="4988663"/>
            <a:ext cx="4604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marL="285750" indent="-285750">
              <a:buFont typeface="Arial" panose="020B0604020202020204" pitchFamily="34" charset="0"/>
              <a:buChar char="•"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r>
              <a:rPr lang="es-EC" sz="1200" dirty="0"/>
              <a:t>Vuelta ciclística al Ecuador</a:t>
            </a:r>
          </a:p>
          <a:p>
            <a:pPr marL="0" indent="0">
              <a:buNone/>
            </a:pPr>
            <a:r>
              <a:rPr lang="es-EC" sz="1200" b="0" dirty="0"/>
              <a:t>Ciclismo de ruta, 120km, 150 ciclistas élites, $100.000,00 aprox. de movimiento económico</a:t>
            </a:r>
            <a:endParaRPr lang="es-EC" sz="120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D685A19-0C4C-503E-0F18-6CE5887BA193}"/>
              </a:ext>
            </a:extLst>
          </p:cNvPr>
          <p:cNvSpPr txBox="1"/>
          <p:nvPr/>
        </p:nvSpPr>
        <p:spPr>
          <a:xfrm>
            <a:off x="300035" y="5642124"/>
            <a:ext cx="4604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marL="285750" indent="-285750">
              <a:buFont typeface="Arial" panose="020B0604020202020204" pitchFamily="34" charset="0"/>
              <a:buChar char="•"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r>
              <a:rPr lang="es-EC" sz="1200" dirty="0" err="1"/>
              <a:t>Pet</a:t>
            </a:r>
            <a:r>
              <a:rPr lang="es-EC" sz="1200" dirty="0"/>
              <a:t> Run</a:t>
            </a:r>
          </a:p>
          <a:p>
            <a:pPr marL="0" indent="0">
              <a:buNone/>
            </a:pPr>
            <a:r>
              <a:rPr lang="es-MX" sz="1200" b="0" dirty="0"/>
              <a:t>Carrera pedestre 5km Concientización de tenencia animal. </a:t>
            </a:r>
            <a:endParaRPr lang="es-EC" sz="1200" dirty="0"/>
          </a:p>
        </p:txBody>
      </p:sp>
    </p:spTree>
    <p:extLst>
      <p:ext uri="{BB962C8B-B14F-4D97-AF65-F5344CB8AC3E}">
        <p14:creationId xmlns:p14="http://schemas.microsoft.com/office/powerpoint/2010/main" val="36293237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60 y PiQuito' se reencuentran con bailoterapias en el Día Mundial de la  Salud">
            <a:extLst>
              <a:ext uri="{FF2B5EF4-FFF2-40B4-BE49-F238E27FC236}">
                <a16:creationId xmlns:a16="http://schemas.microsoft.com/office/drawing/2014/main" id="{14DD43A1-0149-1ABD-BB40-C1DF00EF7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833" y="1936781"/>
            <a:ext cx="5020314" cy="4305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79FB8C8-EEE9-447D-4730-692F5A83B7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4945D8A3-C8A6-9574-A634-F8D1534034A6}"/>
              </a:ext>
            </a:extLst>
          </p:cNvPr>
          <p:cNvSpPr txBox="1">
            <a:spLocks/>
          </p:cNvSpPr>
          <p:nvPr/>
        </p:nvSpPr>
        <p:spPr>
          <a:xfrm>
            <a:off x="306124" y="242331"/>
            <a:ext cx="7817967" cy="13160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51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Activaciones Deportivas</a:t>
            </a:r>
            <a:endParaRPr lang="es-EC" sz="3200" b="1" dirty="0">
              <a:solidFill>
                <a:srgbClr val="223F86"/>
              </a:solidFill>
              <a:latin typeface="Montserrat ExtraBold" pitchFamily="2" charset="77"/>
              <a:ea typeface="HGSMinchoE" panose="02020900000000000000" pitchFamily="18" charset="-128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2248BFB5-14B3-AF48-7119-A6817DE8DE6F}"/>
              </a:ext>
            </a:extLst>
          </p:cNvPr>
          <p:cNvSpPr txBox="1">
            <a:spLocks/>
          </p:cNvSpPr>
          <p:nvPr/>
        </p:nvSpPr>
        <p:spPr>
          <a:xfrm>
            <a:off x="319003" y="1566165"/>
            <a:ext cx="4704022" cy="4596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3200" b="1" dirty="0">
                <a:solidFill>
                  <a:srgbClr val="75BBE9"/>
                </a:solidFill>
                <a:latin typeface="Montserrat" pitchFamily="2" charset="77"/>
                <a:ea typeface="HGSMinchoE" panose="02020900000000000000" pitchFamily="18" charset="-128"/>
              </a:rPr>
              <a:t>Ejes de acción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79A02B4-708B-3349-D49F-D9AD7465FC1E}"/>
              </a:ext>
            </a:extLst>
          </p:cNvPr>
          <p:cNvSpPr txBox="1"/>
          <p:nvPr/>
        </p:nvSpPr>
        <p:spPr>
          <a:xfrm>
            <a:off x="539870" y="2441639"/>
            <a:ext cx="548286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C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Vacacionales niños de escasos recursos- CDMI (400 niños)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C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Yoga- CDMI (100 usuarios)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C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Bailoterapia</a:t>
            </a:r>
            <a:r>
              <a:rPr lang="es-EC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- CDMI (100 usuarios)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C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Piscina Guápulo (Reactivación de la piscina 1000 usuarios)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C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Copa Guambras (2000 usuarios)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C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Activaciones deportivas- Puntos de </a:t>
            </a:r>
            <a:r>
              <a:rPr lang="es-EC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Bailoterapia</a:t>
            </a:r>
            <a:r>
              <a:rPr lang="es-EC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 y Feria Deportiva (9000 usuarios)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C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</a:rPr>
              <a:t>Master 40 en las ligas deportivas (5000 usuarios de 40 años en adelante en 160 ligas deportivas)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771132AC-CE0E-9893-9BF4-FB39995B5D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9318" y="378427"/>
            <a:ext cx="2637829" cy="53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7784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54571D1-47C7-C673-49F6-C905EFFF3A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79" b="42281"/>
          <a:stretch/>
        </p:blipFill>
        <p:spPr>
          <a:xfrm>
            <a:off x="4640893" y="385010"/>
            <a:ext cx="7551107" cy="5161548"/>
          </a:xfrm>
          <a:prstGeom prst="rect">
            <a:avLst/>
          </a:prstGeom>
        </p:spPr>
      </p:pic>
      <p:pic>
        <p:nvPicPr>
          <p:cNvPr id="160" name="Google Shape;160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2300" y="5829700"/>
            <a:ext cx="2092401" cy="770004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7"/>
          <p:cNvSpPr txBox="1"/>
          <p:nvPr/>
        </p:nvSpPr>
        <p:spPr>
          <a:xfrm>
            <a:off x="757270" y="1785756"/>
            <a:ext cx="3981783" cy="4401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rtl="0"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600"/>
              <a:buFont typeface="Arial" panose="020B0604020202020204" pitchFamily="34" charset="0"/>
              <a:buChar char="•"/>
            </a:pPr>
            <a:r>
              <a:rPr lang="es-EC" sz="1400" b="0" i="0" u="none" strike="noStrike" cap="none" dirty="0">
                <a:solidFill>
                  <a:srgbClr val="5B5B5B"/>
                </a:solidFill>
                <a:latin typeface="Montserrat"/>
                <a:ea typeface="Montserrat"/>
                <a:cs typeface="Montserrat"/>
                <a:sym typeface="Montserrat"/>
              </a:rPr>
              <a:t>Apoyo de fundaciones para trabajar con grupos vulnerables como </a:t>
            </a:r>
            <a:r>
              <a:rPr lang="es-EC" sz="1400" dirty="0">
                <a:solidFill>
                  <a:srgbClr val="5B5B5B"/>
                </a:solidFill>
                <a:latin typeface="Montserrat"/>
                <a:ea typeface="Calibri"/>
                <a:cs typeface="Calibri"/>
                <a:sym typeface="Montserrat"/>
              </a:rPr>
              <a:t>FUNDEINID, que gestiona partidos de </a:t>
            </a:r>
            <a:r>
              <a:rPr lang="es-EC" sz="1400" dirty="0" err="1">
                <a:solidFill>
                  <a:srgbClr val="5B5B5B"/>
                </a:solidFill>
                <a:latin typeface="Montserrat"/>
                <a:ea typeface="Calibri"/>
                <a:cs typeface="Calibri"/>
                <a:sym typeface="Montserrat"/>
              </a:rPr>
              <a:t>basketball</a:t>
            </a:r>
            <a:r>
              <a:rPr lang="es-EC" sz="1400" dirty="0">
                <a:solidFill>
                  <a:srgbClr val="5B5B5B"/>
                </a:solidFill>
                <a:latin typeface="Montserrat"/>
                <a:ea typeface="Calibri"/>
                <a:cs typeface="Calibri"/>
                <a:sym typeface="Montserrat"/>
              </a:rPr>
              <a:t> en el parque de La Carolina.</a:t>
            </a:r>
          </a:p>
          <a:p>
            <a:pPr marR="0" lvl="0" rtl="0"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600"/>
            </a:pPr>
            <a:endParaRPr lang="es-EC" sz="1400" dirty="0">
              <a:solidFill>
                <a:srgbClr val="5B5B5B"/>
              </a:solidFill>
              <a:latin typeface="Montserrat"/>
              <a:ea typeface="Calibri"/>
              <a:cs typeface="Calibri"/>
              <a:sym typeface="Montserrat"/>
            </a:endParaRPr>
          </a:p>
          <a:p>
            <a:pPr marL="285750" marR="0" lvl="0" indent="-285750" rtl="0"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600"/>
              <a:buFont typeface="Arial" panose="020B0604020202020204" pitchFamily="34" charset="0"/>
              <a:buChar char="•"/>
            </a:pPr>
            <a:r>
              <a:rPr lang="es-EC" sz="1400" dirty="0">
                <a:solidFill>
                  <a:srgbClr val="5B5B5B"/>
                </a:solidFill>
                <a:latin typeface="Montserrat"/>
                <a:ea typeface="Calibri"/>
                <a:cs typeface="Calibri"/>
                <a:sym typeface="Montserrat"/>
              </a:rPr>
              <a:t>Organización de eventos como </a:t>
            </a:r>
            <a:r>
              <a:rPr lang="es-EC" sz="1400" dirty="0" err="1">
                <a:solidFill>
                  <a:srgbClr val="5B5B5B"/>
                </a:solidFill>
                <a:latin typeface="Montserrat"/>
                <a:ea typeface="Calibri"/>
                <a:cs typeface="Calibri"/>
                <a:sym typeface="Montserrat"/>
              </a:rPr>
              <a:t>tr</a:t>
            </a:r>
            <a:r>
              <a:rPr lang="es-EC" sz="1400" b="0" i="0" u="none" strike="noStrike" cap="none" dirty="0" err="1">
                <a:solidFill>
                  <a:srgbClr val="5B5B5B"/>
                </a:solidFill>
                <a:latin typeface="Montserrat"/>
                <a:ea typeface="Calibri"/>
                <a:cs typeface="Calibri"/>
                <a:sym typeface="Montserrat"/>
              </a:rPr>
              <a:t>ekking</a:t>
            </a:r>
            <a:r>
              <a:rPr lang="es-EC" sz="1400" dirty="0">
                <a:solidFill>
                  <a:srgbClr val="5B5B5B"/>
                </a:solidFill>
                <a:latin typeface="Montserrat"/>
                <a:ea typeface="Calibri"/>
                <a:cs typeface="Calibri"/>
                <a:sym typeface="Montserrat"/>
              </a:rPr>
              <a:t>, caminatas, carreras, ciclismo inclusivos </a:t>
            </a:r>
            <a:r>
              <a:rPr lang="es-EC" sz="1400" dirty="0" err="1">
                <a:solidFill>
                  <a:srgbClr val="5B5B5B"/>
                </a:solidFill>
                <a:latin typeface="Montserrat"/>
                <a:ea typeface="Calibri"/>
                <a:cs typeface="Calibri"/>
                <a:sym typeface="Montserrat"/>
              </a:rPr>
              <a:t>inclusivos</a:t>
            </a:r>
            <a:r>
              <a:rPr lang="es-EC" sz="1400" dirty="0">
                <a:solidFill>
                  <a:srgbClr val="5B5B5B"/>
                </a:solidFill>
                <a:latin typeface="Montserrat"/>
                <a:ea typeface="Calibri"/>
                <a:cs typeface="Calibri"/>
                <a:sym typeface="Montserrat"/>
              </a:rPr>
              <a:t> e incluyentes dentro de todo el DMQ.</a:t>
            </a:r>
          </a:p>
          <a:p>
            <a:pPr marL="285750" marR="0" lvl="0" indent="-285750" rtl="0"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600"/>
              <a:buFont typeface="Arial" panose="020B0604020202020204" pitchFamily="34" charset="0"/>
              <a:buChar char="•"/>
            </a:pPr>
            <a:endParaRPr lang="es-EC" sz="1400" dirty="0">
              <a:solidFill>
                <a:srgbClr val="5B5B5B"/>
              </a:solidFill>
              <a:latin typeface="Montserrat"/>
              <a:ea typeface="Calibri"/>
              <a:cs typeface="Calibri"/>
              <a:sym typeface="Montserrat"/>
            </a:endParaRPr>
          </a:p>
          <a:p>
            <a:pPr marL="285750" marR="0" lvl="0" indent="-285750" rtl="0"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600"/>
              <a:buFont typeface="Arial" panose="020B0604020202020204" pitchFamily="34" charset="0"/>
              <a:buChar char="•"/>
            </a:pPr>
            <a:endParaRPr lang="es-EC" sz="1400" dirty="0">
              <a:solidFill>
                <a:srgbClr val="5B5B5B"/>
              </a:solidFill>
              <a:latin typeface="Montserrat"/>
              <a:ea typeface="Calibri"/>
              <a:cs typeface="Calibri"/>
              <a:sym typeface="Montserrat"/>
            </a:endParaRPr>
          </a:p>
          <a:p>
            <a:pPr marL="285750" marR="0" lvl="0" indent="-285750" rtl="0"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600"/>
              <a:buFont typeface="Arial" panose="020B0604020202020204" pitchFamily="34" charset="0"/>
              <a:buChar char="•"/>
            </a:pPr>
            <a:r>
              <a:rPr lang="es-EC" sz="1400" dirty="0">
                <a:solidFill>
                  <a:srgbClr val="5B5B5B"/>
                </a:solidFill>
                <a:latin typeface="Montserrat"/>
                <a:ea typeface="Calibri"/>
                <a:cs typeface="Calibri"/>
                <a:sym typeface="Montserrat"/>
              </a:rPr>
              <a:t>Incrementar acceso a espacios deportivos y recreativos mediante diseño y construcción de elementos que permitan su disfrute satisfaciendo sus demandas. (elementos).</a:t>
            </a:r>
          </a:p>
          <a:p>
            <a:pPr marL="285750" marR="0" lvl="0" indent="-285750" rtl="0"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600"/>
              <a:buFont typeface="Arial" panose="020B0604020202020204" pitchFamily="34" charset="0"/>
              <a:buChar char="•"/>
            </a:pPr>
            <a:endParaRPr lang="es-EC" sz="1400" dirty="0">
              <a:solidFill>
                <a:srgbClr val="5B5B5B"/>
              </a:solidFill>
              <a:latin typeface="Montserrat"/>
              <a:ea typeface="Calibri"/>
              <a:cs typeface="Calibri"/>
              <a:sym typeface="Montserrat"/>
            </a:endParaRPr>
          </a:p>
          <a:p>
            <a:pPr marL="285750" marR="0" lvl="0" indent="-285750" rtl="0"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600"/>
              <a:buFont typeface="Arial" panose="020B0604020202020204" pitchFamily="34" charset="0"/>
              <a:buChar char="•"/>
            </a:pPr>
            <a:endParaRPr lang="es-EC" sz="1400" dirty="0">
              <a:solidFill>
                <a:srgbClr val="5B5B5B"/>
              </a:solidFill>
              <a:latin typeface="Montserrat"/>
              <a:ea typeface="Calibri"/>
              <a:cs typeface="Calibri"/>
              <a:sym typeface="Montserrat"/>
            </a:endParaRPr>
          </a:p>
          <a:p>
            <a:pPr marL="285750" marR="0" lvl="0" indent="-285750" rtl="0"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600"/>
              <a:buFont typeface="Arial" panose="020B0604020202020204" pitchFamily="34" charset="0"/>
              <a:buChar char="•"/>
            </a:pPr>
            <a:endParaRPr lang="es-EC" sz="1400" dirty="0">
              <a:solidFill>
                <a:srgbClr val="5B5B5B"/>
              </a:solidFill>
              <a:latin typeface="Montserrat"/>
              <a:ea typeface="Calibri"/>
              <a:cs typeface="Calibri"/>
              <a:sym typeface="Montserrat"/>
            </a:endParaRPr>
          </a:p>
          <a:p>
            <a:pPr marL="285750" marR="0" lvl="0" indent="-285750" rtl="0"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600"/>
              <a:buFont typeface="Arial" panose="020B0604020202020204" pitchFamily="34" charset="0"/>
              <a:buChar char="•"/>
            </a:pPr>
            <a:endParaRPr lang="es-EC" sz="1400" dirty="0">
              <a:solidFill>
                <a:srgbClr val="5B5B5B"/>
              </a:solidFill>
              <a:latin typeface="Montserrat"/>
              <a:ea typeface="Calibri"/>
              <a:cs typeface="Calibri"/>
              <a:sym typeface="Montserrat"/>
            </a:endParaRPr>
          </a:p>
        </p:txBody>
      </p:sp>
      <p:sp>
        <p:nvSpPr>
          <p:cNvPr id="163" name="Google Shape;163;p7"/>
          <p:cNvSpPr txBox="1"/>
          <p:nvPr/>
        </p:nvSpPr>
        <p:spPr>
          <a:xfrm>
            <a:off x="809205" y="584424"/>
            <a:ext cx="3126352" cy="967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3F86"/>
              </a:buClr>
              <a:buSzPts val="4400"/>
              <a:buFont typeface="Montserrat ExtraBold"/>
              <a:buNone/>
            </a:pPr>
            <a:r>
              <a:rPr lang="es-EC" sz="4000" b="1" dirty="0">
                <a:solidFill>
                  <a:srgbClr val="223F8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Acciones</a:t>
            </a:r>
            <a:endParaRPr sz="4000" b="1" i="0" u="none" strike="noStrike" cap="none" dirty="0">
              <a:solidFill>
                <a:srgbClr val="223F8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64" name="Google Shape;164;p7"/>
          <p:cNvSpPr txBox="1"/>
          <p:nvPr/>
        </p:nvSpPr>
        <p:spPr>
          <a:xfrm>
            <a:off x="809205" y="1234923"/>
            <a:ext cx="3126352" cy="55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BBE9"/>
              </a:buClr>
              <a:buSzPts val="4400"/>
              <a:buFont typeface="Montserrat"/>
              <a:buNone/>
            </a:pPr>
            <a:r>
              <a:rPr lang="es-EC" sz="2400" b="1" dirty="0">
                <a:solidFill>
                  <a:srgbClr val="75BBE9"/>
                </a:solidFill>
                <a:latin typeface="Montserrat"/>
                <a:ea typeface="Calibri"/>
                <a:cs typeface="Calibri"/>
                <a:sym typeface="Montserrat"/>
              </a:rPr>
              <a:t>a ejecutar</a:t>
            </a:r>
            <a:endParaRPr sz="105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63529F1-2650-CF1C-80A9-091349B9A545}"/>
              </a:ext>
            </a:extLst>
          </p:cNvPr>
          <p:cNvSpPr txBox="1"/>
          <p:nvPr/>
        </p:nvSpPr>
        <p:spPr>
          <a:xfrm>
            <a:off x="10681931" y="5968481"/>
            <a:ext cx="15100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algn="just">
              <a:defRPr sz="1400">
                <a:solidFill>
                  <a:srgbClr val="5B5B5B"/>
                </a:solidFill>
                <a:latin typeface="Montserrat" pitchFamily="2" charset="77"/>
              </a:defRPr>
            </a:lvl1pPr>
          </a:lstStyle>
          <a:p>
            <a:pPr algn="r"/>
            <a:r>
              <a:rPr lang="es-EC" sz="1000" i="0" dirty="0">
                <a:solidFill>
                  <a:srgbClr val="1A202C"/>
                </a:solidFill>
                <a:effectLst/>
                <a:latin typeface="Montserrat" panose="00000500000000000000" pitchFamily="2" charset="0"/>
              </a:rPr>
              <a:t>Foto: Ana Sánchez</a:t>
            </a:r>
            <a:endParaRPr lang="es-EC" sz="500" dirty="0">
              <a:latin typeface="Montserrat" panose="00000500000000000000" pitchFamily="2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3E7AE2C-3276-4010-B146-DB17AA0EA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7987" y="2991061"/>
            <a:ext cx="4356025" cy="875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1780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600</TotalTime>
  <Words>446</Words>
  <Application>Microsoft Office PowerPoint</Application>
  <PresentationFormat>Panorámica</PresentationFormat>
  <Paragraphs>62</Paragraphs>
  <Slides>8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Montserrat</vt:lpstr>
      <vt:lpstr>Montserrat ExtraBold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Vanessa</dc:creator>
  <cp:lastModifiedBy>Eli Jara Muñoz</cp:lastModifiedBy>
  <cp:revision>17</cp:revision>
  <dcterms:created xsi:type="dcterms:W3CDTF">2023-07-08T22:46:00Z</dcterms:created>
  <dcterms:modified xsi:type="dcterms:W3CDTF">2023-08-07T16:47:46Z</dcterms:modified>
</cp:coreProperties>
</file>